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Varela Round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A5724B-FAF2-465A-BF22-4C7674C5302B}">
  <a:tblStyle styleId="{01A5724B-FAF2-465A-BF22-4C7674C530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VarelaRoun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0cda95e38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0cda95e38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4060d12f4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4060d12f4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1c27850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1c27850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4060d12f4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4060d12f4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4060d12f4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4060d12f4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6f9c9bb1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6f9c9bb1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47ade394a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47ade394a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6f9c9bb1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6f9c9bb1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7ade394a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7ade394a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0f595a9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0f595a9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47ade394a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47ade394a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6f9c9bb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6f9c9bb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0f595a9d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0f595a9d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46575950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46575950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36f9c9bb1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36f9c9bb1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47ade394a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47ade394a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47ade394a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47ade394a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6f9c9bb1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6f9c9bb1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4642fe0d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4642fe0d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7ade394a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7ade394a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44d91d62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44d91d62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060d12f4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4060d12f4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7ade394a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7ade394a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6f9c9bb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6f9c9bb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6f9c9bb1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6f9c9bb1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44578ccf7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44578ccf7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060d12f4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060d12f4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6f9c9bb1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6f9c9bb1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2068850" y="1991825"/>
            <a:ext cx="5006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7613863" y="4623011"/>
            <a:ext cx="559200" cy="5592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2700000">
            <a:off x="24133" y="2719061"/>
            <a:ext cx="542634" cy="542634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2700000">
            <a:off x="8500119" y="1033337"/>
            <a:ext cx="805677" cy="805677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44450" y="1432591"/>
            <a:ext cx="625800" cy="6258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-1799860">
            <a:off x="8472675" y="3105703"/>
            <a:ext cx="607243" cy="607243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rot="-1527899">
            <a:off x="453203" y="3864921"/>
            <a:ext cx="901480" cy="90148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775778" y="3374078"/>
            <a:ext cx="450000" cy="4500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505617" y="831025"/>
            <a:ext cx="436800" cy="4368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rot="-722907">
            <a:off x="1483696" y="647226"/>
            <a:ext cx="648178" cy="648178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772950" y="-36363"/>
            <a:ext cx="398100" cy="3981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 rot="1498435">
            <a:off x="553712" y="273510"/>
            <a:ext cx="386542" cy="386542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040268" y="3312272"/>
            <a:ext cx="573600" cy="5736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2893300" y="209975"/>
            <a:ext cx="268200" cy="2682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2423393" y="4259284"/>
            <a:ext cx="260100" cy="2601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4029015" y="425479"/>
            <a:ext cx="386100" cy="3861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7701275" y="2148500"/>
            <a:ext cx="268200" cy="2682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3415225" y="4449550"/>
            <a:ext cx="268200" cy="2682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1479240" y="2220579"/>
            <a:ext cx="386100" cy="3861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371265" y="4390604"/>
            <a:ext cx="386100" cy="3861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 rot="-2700000">
            <a:off x="6337338" y="4348472"/>
            <a:ext cx="260074" cy="260074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567943" y="263309"/>
            <a:ext cx="260100" cy="2601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out decoration">
  <p:cSld name="BLANK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5" name="Google Shape;205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chemeClr val="accent3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3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209" name="Google Shape;209;p13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210" name="Google Shape;210;p13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" name="Google Shape;212;p13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213" name="Google Shape;213;p13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" name="Google Shape;216;p13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217" name="Google Shape;217;p13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" name="Google Shape;221;p1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22" name="Google Shape;222;p13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3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3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7" name="Google Shape;227;p13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228" name="Google Shape;228;p13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0" name="Google Shape;230;p13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231" name="Google Shape;231;p1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4" name="Google Shape;234;p13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" name="Google Shape;235;p13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236" name="Google Shape;236;p13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3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8" name="Google Shape;238;p13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6" name="Google Shape;246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7613863" y="4623011"/>
            <a:ext cx="559200" cy="5592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 rot="2700000">
            <a:off x="24133" y="2719061"/>
            <a:ext cx="542634" cy="542634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 rot="2700000">
            <a:off x="8500119" y="1033337"/>
            <a:ext cx="805677" cy="805677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544450" y="1432591"/>
            <a:ext cx="625800" cy="6258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/>
          <p:nvPr/>
        </p:nvSpPr>
        <p:spPr>
          <a:xfrm rot="-1799860">
            <a:off x="8472675" y="3105703"/>
            <a:ext cx="607243" cy="607243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 rot="-1527899">
            <a:off x="453203" y="3864921"/>
            <a:ext cx="901480" cy="90148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1775778" y="3374078"/>
            <a:ext cx="450000" cy="4500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7505617" y="831025"/>
            <a:ext cx="436800" cy="4368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 rot="-722907">
            <a:off x="1483696" y="647226"/>
            <a:ext cx="648178" cy="648178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6772950" y="-36363"/>
            <a:ext cx="398100" cy="3981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/>
          <p:nvPr/>
        </p:nvSpPr>
        <p:spPr>
          <a:xfrm rot="1498435">
            <a:off x="553712" y="273510"/>
            <a:ext cx="386542" cy="386542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7040268" y="3312272"/>
            <a:ext cx="573600" cy="5736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2893300" y="209975"/>
            <a:ext cx="268200" cy="2682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2423393" y="4259284"/>
            <a:ext cx="260100" cy="2601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4029015" y="425479"/>
            <a:ext cx="386100" cy="3861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7701275" y="2148500"/>
            <a:ext cx="268200" cy="2682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3415225" y="4449550"/>
            <a:ext cx="268200" cy="2682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1479240" y="2220579"/>
            <a:ext cx="386100" cy="3861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5371265" y="4390604"/>
            <a:ext cx="386100" cy="3861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 rot="-2700000">
            <a:off x="6337338" y="4348472"/>
            <a:ext cx="260074" cy="260074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5567943" y="263309"/>
            <a:ext cx="260100" cy="2601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 txBox="1"/>
          <p:nvPr>
            <p:ph type="ctrTitle"/>
          </p:nvPr>
        </p:nvSpPr>
        <p:spPr>
          <a:xfrm>
            <a:off x="2068850" y="1354750"/>
            <a:ext cx="5006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2961650" y="2992450"/>
            <a:ext cx="3220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3"/>
          <p:cNvSpPr/>
          <p:nvPr/>
        </p:nvSpPr>
        <p:spPr>
          <a:xfrm>
            <a:off x="4409077" y="2598899"/>
            <a:ext cx="325800" cy="3258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/>
          <p:nvPr>
            <p:ph idx="1" type="body"/>
          </p:nvPr>
        </p:nvSpPr>
        <p:spPr>
          <a:xfrm>
            <a:off x="2032675" y="2161800"/>
            <a:ext cx="50787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×"/>
              <a:defRPr i="1" sz="2400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×"/>
              <a:defRPr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×"/>
              <a:defRPr i="1"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×"/>
              <a:defRPr i="1" sz="2400"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×"/>
              <a:defRPr i="1" sz="2400"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×"/>
              <a:defRPr i="1" sz="2400"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 sz="2400"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 sz="2400"/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 sz="2400"/>
            </a:lvl9pPr>
          </a:lstStyle>
          <a:p/>
        </p:txBody>
      </p:sp>
      <p:sp>
        <p:nvSpPr>
          <p:cNvPr id="62" name="Google Shape;62;p4"/>
          <p:cNvSpPr txBox="1"/>
          <p:nvPr/>
        </p:nvSpPr>
        <p:spPr>
          <a:xfrm>
            <a:off x="3593400" y="705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endParaRPr sz="9600">
              <a:solidFill>
                <a:srgbClr val="7BD1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7613863" y="4623011"/>
            <a:ext cx="559200" cy="559200"/>
          </a:xfrm>
          <a:prstGeom prst="donut">
            <a:avLst>
              <a:gd fmla="val 31040" name="adj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 rot="2700000">
            <a:off x="24133" y="2719061"/>
            <a:ext cx="542634" cy="542634"/>
          </a:xfrm>
          <a:prstGeom prst="frame">
            <a:avLst>
              <a:gd fmla="val 28897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 rot="2700000">
            <a:off x="8500119" y="1033337"/>
            <a:ext cx="805677" cy="805677"/>
          </a:xfrm>
          <a:prstGeom prst="mathMultiply">
            <a:avLst>
              <a:gd fmla="val 23520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544450" y="1432591"/>
            <a:ext cx="625800" cy="625800"/>
          </a:xfrm>
          <a:prstGeom prst="donut">
            <a:avLst>
              <a:gd fmla="val 31040" name="adj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"/>
          <p:cNvSpPr/>
          <p:nvPr/>
        </p:nvSpPr>
        <p:spPr>
          <a:xfrm rot="-1799860">
            <a:off x="8472675" y="3105703"/>
            <a:ext cx="607243" cy="607243"/>
          </a:xfrm>
          <a:prstGeom prst="frame">
            <a:avLst>
              <a:gd fmla="val 28897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"/>
          <p:cNvSpPr/>
          <p:nvPr/>
        </p:nvSpPr>
        <p:spPr>
          <a:xfrm rot="-1527899">
            <a:off x="453203" y="3864921"/>
            <a:ext cx="901480" cy="901480"/>
          </a:xfrm>
          <a:prstGeom prst="mathMultiply">
            <a:avLst>
              <a:gd fmla="val 23520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1775778" y="3374078"/>
            <a:ext cx="450000" cy="450000"/>
          </a:xfrm>
          <a:prstGeom prst="donut">
            <a:avLst>
              <a:gd fmla="val 31040" name="adj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505617" y="831025"/>
            <a:ext cx="436800" cy="436800"/>
          </a:xfrm>
          <a:prstGeom prst="frame">
            <a:avLst>
              <a:gd fmla="val 28897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 rot="-722907">
            <a:off x="1483696" y="647226"/>
            <a:ext cx="648178" cy="648178"/>
          </a:xfrm>
          <a:prstGeom prst="mathMultiply">
            <a:avLst>
              <a:gd fmla="val 23520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6772950" y="-36363"/>
            <a:ext cx="398100" cy="398100"/>
          </a:xfrm>
          <a:prstGeom prst="donut">
            <a:avLst>
              <a:gd fmla="val 31040" name="adj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 rot="1498435">
            <a:off x="553712" y="273510"/>
            <a:ext cx="386542" cy="386542"/>
          </a:xfrm>
          <a:prstGeom prst="frame">
            <a:avLst>
              <a:gd fmla="val 28897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7040268" y="3312272"/>
            <a:ext cx="573600" cy="573600"/>
          </a:xfrm>
          <a:prstGeom prst="mathMultiply">
            <a:avLst>
              <a:gd fmla="val 23520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2893300" y="209975"/>
            <a:ext cx="268200" cy="268200"/>
          </a:xfrm>
          <a:prstGeom prst="donut">
            <a:avLst>
              <a:gd fmla="val 31040" name="adj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2423393" y="4259284"/>
            <a:ext cx="260100" cy="260100"/>
          </a:xfrm>
          <a:prstGeom prst="frame">
            <a:avLst>
              <a:gd fmla="val 28897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4029015" y="425479"/>
            <a:ext cx="386100" cy="386100"/>
          </a:xfrm>
          <a:prstGeom prst="mathMultiply">
            <a:avLst>
              <a:gd fmla="val 23520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7701275" y="2148500"/>
            <a:ext cx="268200" cy="268200"/>
          </a:xfrm>
          <a:prstGeom prst="donut">
            <a:avLst>
              <a:gd fmla="val 31040" name="adj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3415225" y="4449550"/>
            <a:ext cx="268200" cy="268200"/>
          </a:xfrm>
          <a:prstGeom prst="donut">
            <a:avLst>
              <a:gd fmla="val 31040" name="adj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1479240" y="2220579"/>
            <a:ext cx="386100" cy="386100"/>
          </a:xfrm>
          <a:prstGeom prst="mathMultiply">
            <a:avLst>
              <a:gd fmla="val 23520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5371265" y="4390604"/>
            <a:ext cx="386100" cy="386100"/>
          </a:xfrm>
          <a:prstGeom prst="mathMultiply">
            <a:avLst>
              <a:gd fmla="val 23520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 rot="-2700000">
            <a:off x="6337338" y="4348472"/>
            <a:ext cx="260074" cy="260074"/>
          </a:xfrm>
          <a:prstGeom prst="frame">
            <a:avLst>
              <a:gd fmla="val 28897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567943" y="263309"/>
            <a:ext cx="260100" cy="260100"/>
          </a:xfrm>
          <a:prstGeom prst="frame">
            <a:avLst>
              <a:gd fmla="val 28897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/>
          <p:nvPr/>
        </p:nvSpPr>
        <p:spPr>
          <a:xfrm>
            <a:off x="-25" y="0"/>
            <a:ext cx="9144000" cy="106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5"/>
          <p:cNvSpPr/>
          <p:nvPr/>
        </p:nvSpPr>
        <p:spPr>
          <a:xfrm>
            <a:off x="0" y="1063500"/>
            <a:ext cx="9144000" cy="40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"/>
          <p:cNvSpPr txBox="1"/>
          <p:nvPr>
            <p:ph type="title"/>
          </p:nvPr>
        </p:nvSpPr>
        <p:spPr>
          <a:xfrm>
            <a:off x="868550" y="0"/>
            <a:ext cx="74070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9" name="Google Shape;89;p5"/>
          <p:cNvSpPr txBox="1"/>
          <p:nvPr>
            <p:ph idx="1" type="body"/>
          </p:nvPr>
        </p:nvSpPr>
        <p:spPr>
          <a:xfrm>
            <a:off x="868550" y="1411400"/>
            <a:ext cx="7407000" cy="3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600"/>
              </a:spcBef>
              <a:spcAft>
                <a:spcPts val="0"/>
              </a:spcAft>
              <a:buSzPts val="2800"/>
              <a:buChar char="×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×"/>
              <a:defRPr sz="2800"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×"/>
              <a:defRPr sz="2800"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×"/>
              <a:defRPr sz="2800"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×"/>
              <a:defRPr sz="2800"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×"/>
              <a:defRPr sz="2800"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90" name="Google Shape;90;p5"/>
          <p:cNvSpPr/>
          <p:nvPr/>
        </p:nvSpPr>
        <p:spPr>
          <a:xfrm>
            <a:off x="600350" y="319175"/>
            <a:ext cx="268200" cy="2682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"/>
          <p:cNvSpPr/>
          <p:nvPr/>
        </p:nvSpPr>
        <p:spPr>
          <a:xfrm>
            <a:off x="1771440" y="586479"/>
            <a:ext cx="386100" cy="3861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 rot="-1295565">
            <a:off x="1719773" y="-14241"/>
            <a:ext cx="260049" cy="260049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7099000" y="-18325"/>
            <a:ext cx="268200" cy="2682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"/>
          <p:cNvSpPr/>
          <p:nvPr/>
        </p:nvSpPr>
        <p:spPr>
          <a:xfrm rot="1050327">
            <a:off x="7064662" y="770637"/>
            <a:ext cx="385975" cy="385975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"/>
          <p:cNvSpPr/>
          <p:nvPr/>
        </p:nvSpPr>
        <p:spPr>
          <a:xfrm rot="1498139">
            <a:off x="8048547" y="796761"/>
            <a:ext cx="260111" cy="260111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272750" y="914514"/>
            <a:ext cx="185100" cy="1851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"/>
          <p:cNvSpPr/>
          <p:nvPr/>
        </p:nvSpPr>
        <p:spPr>
          <a:xfrm rot="1222482">
            <a:off x="108247" y="115143"/>
            <a:ext cx="266258" cy="266258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"/>
          <p:cNvSpPr/>
          <p:nvPr/>
        </p:nvSpPr>
        <p:spPr>
          <a:xfrm rot="2700000">
            <a:off x="1130105" y="721484"/>
            <a:ext cx="179464" cy="179464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8797925" y="686964"/>
            <a:ext cx="185100" cy="1851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8434357" y="190568"/>
            <a:ext cx="266400" cy="2664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7656287" y="319171"/>
            <a:ext cx="179400" cy="1794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/>
          <p:nvPr/>
        </p:nvSpPr>
        <p:spPr>
          <a:xfrm>
            <a:off x="-25" y="0"/>
            <a:ext cx="9144000" cy="106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0" y="1063500"/>
            <a:ext cx="9144000" cy="40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600350" y="319175"/>
            <a:ext cx="268200" cy="2682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1771440" y="586479"/>
            <a:ext cx="386100" cy="3861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"/>
          <p:cNvSpPr/>
          <p:nvPr/>
        </p:nvSpPr>
        <p:spPr>
          <a:xfrm rot="-1295565">
            <a:off x="1719773" y="-14241"/>
            <a:ext cx="260049" cy="260049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"/>
          <p:cNvSpPr/>
          <p:nvPr/>
        </p:nvSpPr>
        <p:spPr>
          <a:xfrm>
            <a:off x="7099000" y="-18325"/>
            <a:ext cx="268200" cy="2682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"/>
          <p:cNvSpPr/>
          <p:nvPr/>
        </p:nvSpPr>
        <p:spPr>
          <a:xfrm rot="1050327">
            <a:off x="7064662" y="770637"/>
            <a:ext cx="385975" cy="385975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"/>
          <p:cNvSpPr/>
          <p:nvPr/>
        </p:nvSpPr>
        <p:spPr>
          <a:xfrm rot="1498139">
            <a:off x="8048547" y="796761"/>
            <a:ext cx="260111" cy="260111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"/>
          <p:cNvSpPr/>
          <p:nvPr/>
        </p:nvSpPr>
        <p:spPr>
          <a:xfrm>
            <a:off x="272750" y="914514"/>
            <a:ext cx="185100" cy="1851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"/>
          <p:cNvSpPr/>
          <p:nvPr/>
        </p:nvSpPr>
        <p:spPr>
          <a:xfrm rot="1222482">
            <a:off x="108247" y="115143"/>
            <a:ext cx="266258" cy="266258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"/>
          <p:cNvSpPr/>
          <p:nvPr/>
        </p:nvSpPr>
        <p:spPr>
          <a:xfrm rot="2700000">
            <a:off x="1130105" y="721484"/>
            <a:ext cx="179464" cy="179464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"/>
          <p:cNvSpPr/>
          <p:nvPr/>
        </p:nvSpPr>
        <p:spPr>
          <a:xfrm>
            <a:off x="8797925" y="686964"/>
            <a:ext cx="185100" cy="1851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"/>
          <p:cNvSpPr/>
          <p:nvPr/>
        </p:nvSpPr>
        <p:spPr>
          <a:xfrm>
            <a:off x="8434357" y="190568"/>
            <a:ext cx="266400" cy="2664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7656287" y="319171"/>
            <a:ext cx="179400" cy="1794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9" name="Google Shape;119;p6"/>
          <p:cNvSpPr txBox="1"/>
          <p:nvPr>
            <p:ph idx="1" type="body"/>
          </p:nvPr>
        </p:nvSpPr>
        <p:spPr>
          <a:xfrm>
            <a:off x="717750" y="1357125"/>
            <a:ext cx="37416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×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×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×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×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20" name="Google Shape;120;p6"/>
          <p:cNvSpPr txBox="1"/>
          <p:nvPr>
            <p:ph idx="2" type="body"/>
          </p:nvPr>
        </p:nvSpPr>
        <p:spPr>
          <a:xfrm>
            <a:off x="4684654" y="1357125"/>
            <a:ext cx="37416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×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×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×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×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21" name="Google Shape;121;p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/>
          <p:nvPr/>
        </p:nvSpPr>
        <p:spPr>
          <a:xfrm>
            <a:off x="-25" y="0"/>
            <a:ext cx="9144000" cy="106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7"/>
          <p:cNvSpPr/>
          <p:nvPr/>
        </p:nvSpPr>
        <p:spPr>
          <a:xfrm>
            <a:off x="0" y="1063500"/>
            <a:ext cx="9144000" cy="40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"/>
          <p:cNvSpPr/>
          <p:nvPr/>
        </p:nvSpPr>
        <p:spPr>
          <a:xfrm>
            <a:off x="600350" y="319175"/>
            <a:ext cx="268200" cy="2682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"/>
          <p:cNvSpPr/>
          <p:nvPr/>
        </p:nvSpPr>
        <p:spPr>
          <a:xfrm>
            <a:off x="1771440" y="586479"/>
            <a:ext cx="386100" cy="3861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"/>
          <p:cNvSpPr/>
          <p:nvPr/>
        </p:nvSpPr>
        <p:spPr>
          <a:xfrm rot="-1295565">
            <a:off x="1719773" y="-14241"/>
            <a:ext cx="260049" cy="260049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"/>
          <p:cNvSpPr/>
          <p:nvPr/>
        </p:nvSpPr>
        <p:spPr>
          <a:xfrm>
            <a:off x="7099000" y="-18325"/>
            <a:ext cx="268200" cy="2682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"/>
          <p:cNvSpPr/>
          <p:nvPr/>
        </p:nvSpPr>
        <p:spPr>
          <a:xfrm rot="1050327">
            <a:off x="7064662" y="770637"/>
            <a:ext cx="385975" cy="385975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"/>
          <p:cNvSpPr/>
          <p:nvPr/>
        </p:nvSpPr>
        <p:spPr>
          <a:xfrm rot="1498139">
            <a:off x="8048547" y="796761"/>
            <a:ext cx="260111" cy="260111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"/>
          <p:cNvSpPr/>
          <p:nvPr/>
        </p:nvSpPr>
        <p:spPr>
          <a:xfrm>
            <a:off x="272750" y="914514"/>
            <a:ext cx="185100" cy="1851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"/>
          <p:cNvSpPr/>
          <p:nvPr/>
        </p:nvSpPr>
        <p:spPr>
          <a:xfrm rot="1222482">
            <a:off x="108247" y="115143"/>
            <a:ext cx="266258" cy="266258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"/>
          <p:cNvSpPr/>
          <p:nvPr/>
        </p:nvSpPr>
        <p:spPr>
          <a:xfrm rot="2700000">
            <a:off x="1130105" y="721484"/>
            <a:ext cx="179464" cy="179464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"/>
          <p:cNvSpPr/>
          <p:nvPr/>
        </p:nvSpPr>
        <p:spPr>
          <a:xfrm>
            <a:off x="8797925" y="686964"/>
            <a:ext cx="185100" cy="1851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8434357" y="190568"/>
            <a:ext cx="266400" cy="2664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"/>
          <p:cNvSpPr/>
          <p:nvPr/>
        </p:nvSpPr>
        <p:spPr>
          <a:xfrm>
            <a:off x="7656287" y="319171"/>
            <a:ext cx="179400" cy="1794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8" name="Google Shape;138;p7"/>
          <p:cNvSpPr txBox="1"/>
          <p:nvPr>
            <p:ph idx="1" type="body"/>
          </p:nvPr>
        </p:nvSpPr>
        <p:spPr>
          <a:xfrm>
            <a:off x="457200" y="1363150"/>
            <a:ext cx="2631900" cy="3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9" name="Google Shape;139;p7"/>
          <p:cNvSpPr txBox="1"/>
          <p:nvPr>
            <p:ph idx="2" type="body"/>
          </p:nvPr>
        </p:nvSpPr>
        <p:spPr>
          <a:xfrm>
            <a:off x="3223964" y="1363150"/>
            <a:ext cx="2631900" cy="3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0" name="Google Shape;140;p7"/>
          <p:cNvSpPr txBox="1"/>
          <p:nvPr>
            <p:ph idx="3" type="body"/>
          </p:nvPr>
        </p:nvSpPr>
        <p:spPr>
          <a:xfrm>
            <a:off x="5990727" y="1363150"/>
            <a:ext cx="2631900" cy="3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1" name="Google Shape;141;p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/>
          <p:nvPr/>
        </p:nvSpPr>
        <p:spPr>
          <a:xfrm>
            <a:off x="-25" y="0"/>
            <a:ext cx="9144000" cy="106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0" y="1063500"/>
            <a:ext cx="9144000" cy="40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"/>
          <p:cNvSpPr/>
          <p:nvPr/>
        </p:nvSpPr>
        <p:spPr>
          <a:xfrm>
            <a:off x="600350" y="319175"/>
            <a:ext cx="268200" cy="2682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"/>
          <p:cNvSpPr/>
          <p:nvPr/>
        </p:nvSpPr>
        <p:spPr>
          <a:xfrm>
            <a:off x="1771440" y="586479"/>
            <a:ext cx="386100" cy="3861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"/>
          <p:cNvSpPr/>
          <p:nvPr/>
        </p:nvSpPr>
        <p:spPr>
          <a:xfrm rot="-1295565">
            <a:off x="1719773" y="-14241"/>
            <a:ext cx="260049" cy="260049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"/>
          <p:cNvSpPr/>
          <p:nvPr/>
        </p:nvSpPr>
        <p:spPr>
          <a:xfrm>
            <a:off x="7099000" y="-18325"/>
            <a:ext cx="268200" cy="2682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"/>
          <p:cNvSpPr/>
          <p:nvPr/>
        </p:nvSpPr>
        <p:spPr>
          <a:xfrm rot="1050327">
            <a:off x="7064662" y="770637"/>
            <a:ext cx="385975" cy="385975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 rot="1498139">
            <a:off x="8048547" y="796761"/>
            <a:ext cx="260111" cy="260111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"/>
          <p:cNvSpPr/>
          <p:nvPr/>
        </p:nvSpPr>
        <p:spPr>
          <a:xfrm>
            <a:off x="272750" y="914514"/>
            <a:ext cx="185100" cy="1851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"/>
          <p:cNvSpPr/>
          <p:nvPr/>
        </p:nvSpPr>
        <p:spPr>
          <a:xfrm rot="1222482">
            <a:off x="108247" y="115143"/>
            <a:ext cx="266258" cy="266258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"/>
          <p:cNvSpPr/>
          <p:nvPr/>
        </p:nvSpPr>
        <p:spPr>
          <a:xfrm rot="2700000">
            <a:off x="1130105" y="721484"/>
            <a:ext cx="179464" cy="179464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"/>
          <p:cNvSpPr/>
          <p:nvPr/>
        </p:nvSpPr>
        <p:spPr>
          <a:xfrm>
            <a:off x="8797925" y="686964"/>
            <a:ext cx="185100" cy="1851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8434357" y="190568"/>
            <a:ext cx="266400" cy="2664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"/>
          <p:cNvSpPr/>
          <p:nvPr/>
        </p:nvSpPr>
        <p:spPr>
          <a:xfrm>
            <a:off x="7656287" y="319171"/>
            <a:ext cx="179400" cy="1794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8" name="Google Shape;158;p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/>
          <p:nvPr/>
        </p:nvSpPr>
        <p:spPr>
          <a:xfrm flipH="1" rot="10800000">
            <a:off x="0" y="4394700"/>
            <a:ext cx="9144000" cy="748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9"/>
          <p:cNvSpPr/>
          <p:nvPr/>
        </p:nvSpPr>
        <p:spPr>
          <a:xfrm flipH="1" rot="10800000">
            <a:off x="25" y="0"/>
            <a:ext cx="9144000" cy="439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9"/>
          <p:cNvSpPr/>
          <p:nvPr/>
        </p:nvSpPr>
        <p:spPr>
          <a:xfrm flipH="1" rot="10800000">
            <a:off x="600363" y="4468213"/>
            <a:ext cx="268200" cy="2682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"/>
          <p:cNvSpPr/>
          <p:nvPr/>
        </p:nvSpPr>
        <p:spPr>
          <a:xfrm flipH="1" rot="10800000">
            <a:off x="2072752" y="4305585"/>
            <a:ext cx="386100" cy="3861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"/>
          <p:cNvSpPr/>
          <p:nvPr/>
        </p:nvSpPr>
        <p:spPr>
          <a:xfrm flipH="1" rot="-9504435">
            <a:off x="1719786" y="4902830"/>
            <a:ext cx="260049" cy="260049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9"/>
          <p:cNvSpPr/>
          <p:nvPr/>
        </p:nvSpPr>
        <p:spPr>
          <a:xfrm flipH="1" rot="10800000">
            <a:off x="7099013" y="4898763"/>
            <a:ext cx="268200" cy="2682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9"/>
          <p:cNvSpPr/>
          <p:nvPr/>
        </p:nvSpPr>
        <p:spPr>
          <a:xfrm flipH="1" rot="9749673">
            <a:off x="6663925" y="4453738"/>
            <a:ext cx="385975" cy="385975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9"/>
          <p:cNvSpPr/>
          <p:nvPr/>
        </p:nvSpPr>
        <p:spPr>
          <a:xfrm flipH="1" rot="9301861">
            <a:off x="8006334" y="4368566"/>
            <a:ext cx="260111" cy="260111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9"/>
          <p:cNvSpPr/>
          <p:nvPr/>
        </p:nvSpPr>
        <p:spPr>
          <a:xfrm flipH="1" rot="10800000">
            <a:off x="990538" y="4864100"/>
            <a:ext cx="185100" cy="1851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9"/>
          <p:cNvSpPr/>
          <p:nvPr/>
        </p:nvSpPr>
        <p:spPr>
          <a:xfrm flipH="1" rot="9577518">
            <a:off x="108260" y="4767237"/>
            <a:ext cx="266258" cy="266258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9"/>
          <p:cNvSpPr/>
          <p:nvPr/>
        </p:nvSpPr>
        <p:spPr>
          <a:xfrm flipH="1" rot="8100000">
            <a:off x="1289705" y="4512591"/>
            <a:ext cx="179464" cy="179464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9"/>
          <p:cNvSpPr/>
          <p:nvPr/>
        </p:nvSpPr>
        <p:spPr>
          <a:xfrm flipH="1" rot="10800000">
            <a:off x="8761763" y="4596250"/>
            <a:ext cx="185100" cy="1851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9"/>
          <p:cNvSpPr/>
          <p:nvPr/>
        </p:nvSpPr>
        <p:spPr>
          <a:xfrm flipH="1" rot="10800000">
            <a:off x="8309194" y="4823445"/>
            <a:ext cx="266400" cy="2664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"/>
          <p:cNvSpPr/>
          <p:nvPr/>
        </p:nvSpPr>
        <p:spPr>
          <a:xfrm flipH="1" rot="10800000">
            <a:off x="7656300" y="4650068"/>
            <a:ext cx="179400" cy="1794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"/>
          <p:cNvSpPr txBox="1"/>
          <p:nvPr>
            <p:ph idx="1" type="body"/>
          </p:nvPr>
        </p:nvSpPr>
        <p:spPr>
          <a:xfrm>
            <a:off x="2346325" y="4406300"/>
            <a:ext cx="4451400" cy="7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175" name="Google Shape;175;p9"/>
          <p:cNvSpPr txBox="1"/>
          <p:nvPr>
            <p:ph idx="12" type="sldNum"/>
          </p:nvPr>
        </p:nvSpPr>
        <p:spPr>
          <a:xfrm>
            <a:off x="4297650" y="4829475"/>
            <a:ext cx="5487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"/>
          <p:cNvSpPr/>
          <p:nvPr/>
        </p:nvSpPr>
        <p:spPr>
          <a:xfrm>
            <a:off x="7813718" y="4683129"/>
            <a:ext cx="499200" cy="4992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0"/>
          <p:cNvSpPr/>
          <p:nvPr/>
        </p:nvSpPr>
        <p:spPr>
          <a:xfrm rot="2700000">
            <a:off x="14775" y="2902622"/>
            <a:ext cx="497237" cy="497237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0"/>
          <p:cNvSpPr/>
          <p:nvPr/>
        </p:nvSpPr>
        <p:spPr>
          <a:xfrm rot="2700000">
            <a:off x="8520218" y="1141799"/>
            <a:ext cx="719128" cy="719128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0"/>
          <p:cNvSpPr/>
          <p:nvPr/>
        </p:nvSpPr>
        <p:spPr>
          <a:xfrm>
            <a:off x="310640" y="1552220"/>
            <a:ext cx="573600" cy="5736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0"/>
          <p:cNvSpPr/>
          <p:nvPr/>
        </p:nvSpPr>
        <p:spPr>
          <a:xfrm rot="-1799089">
            <a:off x="8562084" y="3081720"/>
            <a:ext cx="542049" cy="542049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0"/>
          <p:cNvSpPr/>
          <p:nvPr/>
        </p:nvSpPr>
        <p:spPr>
          <a:xfrm rot="-1528015">
            <a:off x="184406" y="4107717"/>
            <a:ext cx="826066" cy="826066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0"/>
          <p:cNvSpPr/>
          <p:nvPr/>
        </p:nvSpPr>
        <p:spPr>
          <a:xfrm>
            <a:off x="1240046" y="3562976"/>
            <a:ext cx="412500" cy="4125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0"/>
          <p:cNvSpPr/>
          <p:nvPr/>
        </p:nvSpPr>
        <p:spPr>
          <a:xfrm>
            <a:off x="7555136" y="603174"/>
            <a:ext cx="389700" cy="3897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0"/>
          <p:cNvSpPr/>
          <p:nvPr/>
        </p:nvSpPr>
        <p:spPr>
          <a:xfrm rot="-722532">
            <a:off x="970776" y="658602"/>
            <a:ext cx="593869" cy="593869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0"/>
          <p:cNvSpPr/>
          <p:nvPr/>
        </p:nvSpPr>
        <p:spPr>
          <a:xfrm>
            <a:off x="7957723" y="-74674"/>
            <a:ext cx="355200" cy="3552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0"/>
          <p:cNvSpPr/>
          <p:nvPr/>
        </p:nvSpPr>
        <p:spPr>
          <a:xfrm rot="1500134">
            <a:off x="270777" y="190736"/>
            <a:ext cx="354191" cy="354191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0"/>
          <p:cNvSpPr/>
          <p:nvPr/>
        </p:nvSpPr>
        <p:spPr>
          <a:xfrm>
            <a:off x="7675748" y="3826977"/>
            <a:ext cx="511800" cy="5118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"/>
          <p:cNvSpPr/>
          <p:nvPr/>
        </p:nvSpPr>
        <p:spPr>
          <a:xfrm>
            <a:off x="2065152" y="244976"/>
            <a:ext cx="245700" cy="2457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857705" y="4581900"/>
            <a:ext cx="238500" cy="2385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0"/>
          <p:cNvSpPr/>
          <p:nvPr/>
        </p:nvSpPr>
        <p:spPr>
          <a:xfrm>
            <a:off x="3015532" y="94100"/>
            <a:ext cx="353700" cy="3537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0"/>
          <p:cNvSpPr/>
          <p:nvPr/>
        </p:nvSpPr>
        <p:spPr>
          <a:xfrm>
            <a:off x="8066932" y="2335938"/>
            <a:ext cx="239400" cy="2394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0"/>
          <p:cNvSpPr/>
          <p:nvPr/>
        </p:nvSpPr>
        <p:spPr>
          <a:xfrm>
            <a:off x="3200947" y="4718270"/>
            <a:ext cx="245700" cy="2457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0"/>
          <p:cNvSpPr/>
          <p:nvPr/>
        </p:nvSpPr>
        <p:spPr>
          <a:xfrm>
            <a:off x="1348282" y="2445799"/>
            <a:ext cx="353700" cy="3537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5643076" y="4619286"/>
            <a:ext cx="344700" cy="3447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0"/>
          <p:cNvSpPr/>
          <p:nvPr/>
        </p:nvSpPr>
        <p:spPr>
          <a:xfrm rot="-2700000">
            <a:off x="6674441" y="4438128"/>
            <a:ext cx="232072" cy="232072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0"/>
          <p:cNvSpPr/>
          <p:nvPr/>
        </p:nvSpPr>
        <p:spPr>
          <a:xfrm>
            <a:off x="6422057" y="132477"/>
            <a:ext cx="232200" cy="2322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7BD1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68550" y="1411400"/>
            <a:ext cx="74070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7BD100"/>
              </a:buClr>
              <a:buSzPts val="3000"/>
              <a:buFont typeface="Varela Round"/>
              <a:buChar char="×"/>
              <a:defRPr sz="30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ts val="24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ts val="24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ts val="18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ts val="18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ts val="18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ts val="1800"/>
              <a:buFont typeface="Varela Round"/>
              <a:buChar char="●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ts val="1800"/>
              <a:buFont typeface="Varela Round"/>
              <a:buChar char="○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ts val="1800"/>
              <a:buFont typeface="Varela Round"/>
              <a:buChar char="■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sz="1200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buNone/>
              <a:defRPr sz="1200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>
              <a:buNone/>
              <a:defRPr sz="1200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>
              <a:buNone/>
              <a:defRPr sz="1200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>
              <a:buNone/>
              <a:defRPr sz="1200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>
              <a:buNone/>
              <a:defRPr sz="1200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>
              <a:buNone/>
              <a:defRPr sz="1200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>
              <a:buNone/>
              <a:defRPr sz="1200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>
              <a:buNone/>
              <a:defRPr sz="1200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2.gif"/><Relationship Id="rId6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3.gif"/><Relationship Id="rId5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kidscancode.org/godot_recipes/audio/audio_manager/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dotengine.org/en/stable/index.htm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dquest.itch.io/learn-godot-gdscrip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awBfTnmgn7k&amp;list=PLsk-HSGFjnaE4k-X3l6dZAPIoB2QB4eYg" TargetMode="External"/><Relationship Id="rId4" Type="http://schemas.openxmlformats.org/officeDocument/2006/relationships/hyperlink" Target="https://www.gdquest.com/node-essentials-guides/" TargetMode="External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"/>
          <p:cNvSpPr txBox="1"/>
          <p:nvPr>
            <p:ph type="ctrTitle"/>
          </p:nvPr>
        </p:nvSpPr>
        <p:spPr>
          <a:xfrm>
            <a:off x="826050" y="1991850"/>
            <a:ext cx="7491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Godot Under the Hood</a:t>
            </a:r>
            <a:endParaRPr/>
          </a:p>
        </p:txBody>
      </p:sp>
      <p:sp>
        <p:nvSpPr>
          <p:cNvPr id="252" name="Google Shape;252;p14"/>
          <p:cNvSpPr txBox="1"/>
          <p:nvPr/>
        </p:nvSpPr>
        <p:spPr>
          <a:xfrm>
            <a:off x="2320175" y="3606050"/>
            <a:ext cx="459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Led by Samuel O'Sullivan 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Assistant Teacher Burnside High School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oss@burnside.school.nz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Managers</a:t>
            </a:r>
            <a:endParaRPr/>
          </a:p>
        </p:txBody>
      </p:sp>
      <p:sp>
        <p:nvSpPr>
          <p:cNvPr id="310" name="Google Shape;310;p23"/>
          <p:cNvSpPr txBox="1"/>
          <p:nvPr>
            <p:ph idx="2" type="body"/>
          </p:nvPr>
        </p:nvSpPr>
        <p:spPr>
          <a:xfrm>
            <a:off x="4684654" y="1357125"/>
            <a:ext cx="37416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Game Manager is the top node and is </a:t>
            </a:r>
            <a:r>
              <a:rPr lang="en"/>
              <a:t>responsible</a:t>
            </a:r>
            <a:r>
              <a:rPr lang="en"/>
              <a:t> for handling communication between their children and the other managers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Other manager nodes </a:t>
            </a:r>
            <a:r>
              <a:rPr lang="en"/>
              <a:t>organize</a:t>
            </a:r>
            <a:r>
              <a:rPr lang="en"/>
              <a:t> all nodes of the specific type.</a:t>
            </a:r>
            <a:endParaRPr/>
          </a:p>
        </p:txBody>
      </p:sp>
      <p:pic>
        <p:nvPicPr>
          <p:cNvPr id="311" name="Google Shape;3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50" y="1371600"/>
            <a:ext cx="3200591" cy="35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managers can create some interesting situations</a:t>
            </a:r>
            <a:endParaRPr/>
          </a:p>
        </p:txBody>
      </p:sp>
      <p:sp>
        <p:nvSpPr>
          <p:cNvPr id="317" name="Google Shape;317;p24"/>
          <p:cNvSpPr txBox="1"/>
          <p:nvPr>
            <p:ph idx="1" type="body"/>
          </p:nvPr>
        </p:nvSpPr>
        <p:spPr>
          <a:xfrm>
            <a:off x="868550" y="1182800"/>
            <a:ext cx="7407000" cy="3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2400"/>
              <a:buChar char="×"/>
            </a:pPr>
            <a:r>
              <a:rPr lang="en"/>
              <a:t>Game Manager</a:t>
            </a:r>
            <a:endParaRPr/>
          </a:p>
          <a:p>
            <a:pPr indent="-3810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</a:pPr>
            <a:r>
              <a:rPr lang="en"/>
              <a:t>Player</a:t>
            </a:r>
            <a:endParaRPr/>
          </a:p>
          <a:p>
            <a:pPr indent="-3810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</a:pPr>
            <a:r>
              <a:rPr lang="en"/>
              <a:t>Projectile Manager</a:t>
            </a:r>
            <a:endParaRPr/>
          </a:p>
          <a:p>
            <a:pPr indent="-3810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</a:pPr>
            <a:r>
              <a:rPr lang="en"/>
              <a:t>Explosion Manager</a:t>
            </a:r>
            <a:endParaRPr/>
          </a:p>
          <a:p>
            <a:pPr indent="-3810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</a:pPr>
            <a:r>
              <a:rPr lang="en"/>
              <a:t>Enemies</a:t>
            </a:r>
            <a:r>
              <a:rPr lang="en"/>
              <a:t> Manager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Manually Connecting </a:t>
            </a:r>
            <a:r>
              <a:rPr lang="en"/>
              <a:t>Signals</a:t>
            </a:r>
            <a:endParaRPr/>
          </a:p>
        </p:txBody>
      </p:sp>
      <p:sp>
        <p:nvSpPr>
          <p:cNvPr id="323" name="Google Shape;323;p25"/>
          <p:cNvSpPr txBox="1"/>
          <p:nvPr>
            <p:ph idx="1" type="body"/>
          </p:nvPr>
        </p:nvSpPr>
        <p:spPr>
          <a:xfrm>
            <a:off x="717750" y="1357125"/>
            <a:ext cx="37416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Call down, Signal up!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Within the Node you can manually connect signals to </a:t>
            </a:r>
            <a:r>
              <a:rPr lang="en"/>
              <a:t>methods.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Great for stuff that stays the same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800" y="1215899"/>
            <a:ext cx="227647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0875" y="2520824"/>
            <a:ext cx="1859140" cy="247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and E</a:t>
            </a:r>
            <a:r>
              <a:rPr lang="en"/>
              <a:t>mitting</a:t>
            </a:r>
            <a:r>
              <a:rPr lang="en"/>
              <a:t> Signals with Code</a:t>
            </a:r>
            <a:endParaRPr/>
          </a:p>
        </p:txBody>
      </p:sp>
      <p:sp>
        <p:nvSpPr>
          <p:cNvPr id="331" name="Google Shape;331;p26"/>
          <p:cNvSpPr txBox="1"/>
          <p:nvPr>
            <p:ph idx="1" type="body"/>
          </p:nvPr>
        </p:nvSpPr>
        <p:spPr>
          <a:xfrm>
            <a:off x="717750" y="1357125"/>
            <a:ext cx="75579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Great for stuff that doesn't stay the same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signal health_depleted(old_health, health)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func _ready():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self.connect("health_depleted", gameManager, "_on_health_depleted")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func take_damage(amount):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    var old_health = health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    health -= amount</a:t>
            </a:r>
            <a:endParaRPr b="1" sz="1600"/>
          </a:p>
          <a:p>
            <a:pPr indent="0" lvl="0" marL="1143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   emit_signal("health_changed", old_health, health)</a:t>
            </a:r>
            <a:endParaRPr b="1"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</a:t>
            </a:r>
            <a:endParaRPr/>
          </a:p>
        </p:txBody>
      </p:sp>
      <p:graphicFrame>
        <p:nvGraphicFramePr>
          <p:cNvPr id="337" name="Google Shape;337;p27"/>
          <p:cNvGraphicFramePr/>
          <p:nvPr/>
        </p:nvGraphicFramePr>
        <p:xfrm>
          <a:off x="952500" y="137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{01A5724B-FAF2-465A-BF22-4C7674C5302B}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546973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Area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They can detect when objects overlap and can emit signals when bodies enter or exit.</a:t>
                      </a:r>
                      <a:endParaRPr sz="16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Projectiles</a:t>
                      </a:r>
                      <a:endParaRPr sz="16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Hitboxes </a:t>
                      </a:r>
                      <a:endParaRPr sz="16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Anything that needs to detect a collision!</a:t>
                      </a:r>
                      <a:endParaRPr sz="16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546973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Static Body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Not moved by the physics engine.</a:t>
                      </a:r>
                      <a:endParaRPr sz="16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Platforms</a:t>
                      </a:r>
                      <a:endParaRPr sz="16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Ground</a:t>
                      </a:r>
                      <a:endParaRPr sz="16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546973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RigidBody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Implements simulated 2D physics.</a:t>
                      </a:r>
                      <a:endParaRPr sz="16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Falling objects</a:t>
                      </a:r>
                      <a:endParaRPr sz="16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Interactables</a:t>
                      </a:r>
                      <a:endParaRPr sz="16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546973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Kinematic Body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Provides collision detection, but no physics.</a:t>
                      </a:r>
                      <a:endParaRPr sz="16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Players</a:t>
                      </a:r>
                      <a:endParaRPr sz="16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Mobs</a:t>
                      </a:r>
                      <a:endParaRPr sz="16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 Detection</a:t>
            </a:r>
            <a:endParaRPr/>
          </a:p>
        </p:txBody>
      </p:sp>
      <p:sp>
        <p:nvSpPr>
          <p:cNvPr id="343" name="Google Shape;343;p28"/>
          <p:cNvSpPr txBox="1"/>
          <p:nvPr>
            <p:ph idx="2" type="body"/>
          </p:nvPr>
        </p:nvSpPr>
        <p:spPr>
          <a:xfrm>
            <a:off x="457195" y="1387850"/>
            <a:ext cx="83406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will often need to figure out when stuff bashes into each other like projectiles or </a:t>
            </a:r>
            <a:r>
              <a:rPr lang="en"/>
              <a:t>obstacles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can be done with </a:t>
            </a:r>
            <a:r>
              <a:rPr b="1" lang="en"/>
              <a:t>on_body_entered()</a:t>
            </a:r>
            <a:r>
              <a:rPr lang="en"/>
              <a:t> and </a:t>
            </a:r>
            <a:r>
              <a:rPr b="1" lang="en"/>
              <a:t>on_area_entered()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It is also then useful to check that it is the right body/area.</a:t>
            </a:r>
            <a:endParaRPr/>
          </a:p>
        </p:txBody>
      </p:sp>
      <p:pic>
        <p:nvPicPr>
          <p:cNvPr id="344" name="Google Shape;3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000" y="3994613"/>
            <a:ext cx="5895975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9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Animations</a:t>
            </a:r>
            <a:endParaRPr/>
          </a:p>
        </p:txBody>
      </p:sp>
      <p:sp>
        <p:nvSpPr>
          <p:cNvPr id="350" name="Google Shape;350;p29"/>
          <p:cNvSpPr txBox="1"/>
          <p:nvPr>
            <p:ph idx="1" type="body"/>
          </p:nvPr>
        </p:nvSpPr>
        <p:spPr>
          <a:xfrm>
            <a:off x="717750" y="1357125"/>
            <a:ext cx="79689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Animations make everything prettier!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More than that animations in Godot do a lot more than just making things move around the scene…</a:t>
            </a:r>
            <a:endParaRPr/>
          </a:p>
        </p:txBody>
      </p:sp>
      <p:pic>
        <p:nvPicPr>
          <p:cNvPr id="351" name="Google Shape;3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85290"/>
            <a:ext cx="9144001" cy="1353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Animations</a:t>
            </a:r>
            <a:endParaRPr/>
          </a:p>
        </p:txBody>
      </p:sp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25" y="1166787"/>
            <a:ext cx="1987368" cy="37752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8" name="Google Shape;358;p30"/>
          <p:cNvGraphicFramePr/>
          <p:nvPr/>
        </p:nvGraphicFramePr>
        <p:xfrm>
          <a:off x="2496750" y="109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{01A5724B-FAF2-465A-BF22-4C7674C5302B}</a:tableStyleId>
              </a:tblPr>
              <a:tblGrid>
                <a:gridCol w="1951475"/>
                <a:gridCol w="44944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Animation Player</a:t>
                      </a:r>
                      <a:endParaRPr b="1" sz="19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Allows you to animate almost anything! As well as run functions at specific times and change variables, position, lots of stuff</a:t>
                      </a:r>
                      <a:endParaRPr sz="19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</a:tr>
              <a:tr h="76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Animation Tree</a:t>
                      </a:r>
                      <a:endParaRPr b="1" sz="19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Useful</a:t>
                      </a:r>
                      <a:r>
                        <a:rPr lang="en" sz="19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 for transitioning between different animations</a:t>
                      </a:r>
                      <a:endParaRPr sz="19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</a:tr>
              <a:tr h="76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Animated Sprites</a:t>
                      </a:r>
                      <a:endParaRPr b="1" sz="19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Used for 2D animations and spritesheets</a:t>
                      </a:r>
                      <a:endParaRPr sz="19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</a:tr>
              <a:tr h="105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Sprites</a:t>
                      </a:r>
                      <a:endParaRPr b="1" sz="19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Normally static sprites but can be useful to turn off and on to </a:t>
                      </a:r>
                      <a:r>
                        <a:rPr lang="en" sz="19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achieve</a:t>
                      </a:r>
                      <a:r>
                        <a:rPr lang="en" sz="19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 </a:t>
                      </a:r>
                      <a:r>
                        <a:rPr lang="en" sz="19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certain</a:t>
                      </a:r>
                      <a:r>
                        <a:rPr lang="en" sz="19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 effects</a:t>
                      </a:r>
                      <a:endParaRPr sz="19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>
            <p:ph type="title"/>
          </p:nvPr>
        </p:nvSpPr>
        <p:spPr>
          <a:xfrm>
            <a:off x="3048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Animations</a:t>
            </a:r>
            <a:endParaRPr/>
          </a:p>
        </p:txBody>
      </p:sp>
      <p:pic>
        <p:nvPicPr>
          <p:cNvPr id="364" name="Google Shape;3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213" y="1184963"/>
            <a:ext cx="576262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25" y="1063499"/>
            <a:ext cx="1987368" cy="377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4768" y="3223337"/>
            <a:ext cx="3371030" cy="178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6563" y="3154300"/>
            <a:ext cx="3400425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animations to do math!</a:t>
            </a:r>
            <a:endParaRPr/>
          </a:p>
        </p:txBody>
      </p:sp>
      <p:pic>
        <p:nvPicPr>
          <p:cNvPr id="373" name="Google Shape;3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37" y="2052750"/>
            <a:ext cx="8044125" cy="3007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2"/>
          <p:cNvSpPr txBox="1"/>
          <p:nvPr/>
        </p:nvSpPr>
        <p:spPr>
          <a:xfrm>
            <a:off x="152400" y="1129350"/>
            <a:ext cx="883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rPr>
              <a:t>Here I have used a </a:t>
            </a:r>
            <a:r>
              <a:rPr lang="en"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rPr>
              <a:t>Bezier</a:t>
            </a:r>
            <a:r>
              <a:rPr lang="en"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rPr>
              <a:t> curve animation to implement screen shake with two lines of code in the script.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 txBox="1"/>
          <p:nvPr>
            <p:ph type="title"/>
          </p:nvPr>
        </p:nvSpPr>
        <p:spPr>
          <a:xfrm>
            <a:off x="868550" y="0"/>
            <a:ext cx="74070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Godot Nodes and </a:t>
            </a:r>
            <a:r>
              <a:rPr lang="en"/>
              <a:t>Bolts</a:t>
            </a:r>
            <a:endParaRPr/>
          </a:p>
        </p:txBody>
      </p:sp>
      <p:sp>
        <p:nvSpPr>
          <p:cNvPr id="258" name="Google Shape;258;p15"/>
          <p:cNvSpPr txBox="1"/>
          <p:nvPr>
            <p:ph idx="1" type="body"/>
          </p:nvPr>
        </p:nvSpPr>
        <p:spPr>
          <a:xfrm>
            <a:off x="868550" y="1182800"/>
            <a:ext cx="7407000" cy="3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×"/>
            </a:pPr>
            <a:r>
              <a:rPr lang="en"/>
              <a:t>Nodes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×"/>
            </a:pPr>
            <a:r>
              <a:rPr lang="en"/>
              <a:t>Scenes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×"/>
            </a:pPr>
            <a:r>
              <a:rPr lang="en"/>
              <a:t>Signals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×"/>
            </a:pPr>
            <a:r>
              <a:rPr lang="en"/>
              <a:t>Animations and Trees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×"/>
            </a:pPr>
            <a:r>
              <a:rPr lang="en"/>
              <a:t>Canvas/Control Nodes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×"/>
            </a:pPr>
            <a:r>
              <a:rPr lang="en"/>
              <a:t>Physics, Collisions and Kinetics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×"/>
            </a:pPr>
            <a:r>
              <a:rPr lang="en"/>
              <a:t>Autoload and Global Variables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×"/>
            </a:pPr>
            <a:r>
              <a:rPr lang="en"/>
              <a:t>Debugging - Remote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animations to do math!</a:t>
            </a:r>
            <a:endParaRPr/>
          </a:p>
        </p:txBody>
      </p:sp>
      <p:pic>
        <p:nvPicPr>
          <p:cNvPr id="380" name="Google Shape;380;p33"/>
          <p:cNvPicPr preferRelativeResize="0"/>
          <p:nvPr/>
        </p:nvPicPr>
        <p:blipFill rotWithShape="1">
          <a:blip r:embed="rId3">
            <a:alphaModFix/>
          </a:blip>
          <a:srcRect b="69179" l="0" r="66362" t="0"/>
          <a:stretch/>
        </p:blipFill>
        <p:spPr>
          <a:xfrm>
            <a:off x="91550" y="1161100"/>
            <a:ext cx="4946699" cy="169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4975" y="1529600"/>
            <a:ext cx="5780652" cy="33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50" y="3653175"/>
            <a:ext cx="480060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Particle Effects</a:t>
            </a:r>
            <a:endParaRPr/>
          </a:p>
        </p:txBody>
      </p:sp>
      <p:sp>
        <p:nvSpPr>
          <p:cNvPr id="388" name="Google Shape;388;p34"/>
          <p:cNvSpPr txBox="1"/>
          <p:nvPr>
            <p:ph idx="1" type="body"/>
          </p:nvPr>
        </p:nvSpPr>
        <p:spPr>
          <a:xfrm>
            <a:off x="717750" y="1357125"/>
            <a:ext cx="37416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×"/>
            </a:pPr>
            <a:r>
              <a:rPr lang="en"/>
              <a:t>They are cool!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×"/>
            </a:pPr>
            <a:r>
              <a:rPr lang="en"/>
              <a:t>Made easily in the editor and can see changes in real time!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×"/>
            </a:pPr>
            <a:r>
              <a:rPr lang="en"/>
              <a:t>Make everything awesome!</a:t>
            </a:r>
            <a:endParaRPr/>
          </a:p>
        </p:txBody>
      </p:sp>
      <p:pic>
        <p:nvPicPr>
          <p:cNvPr id="389" name="Google Shape;3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750" y="1215899"/>
            <a:ext cx="4379851" cy="2719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Canvas/Control Nodes</a:t>
            </a:r>
            <a:endParaRPr/>
          </a:p>
        </p:txBody>
      </p:sp>
      <p:sp>
        <p:nvSpPr>
          <p:cNvPr id="395" name="Google Shape;395;p35"/>
          <p:cNvSpPr txBox="1"/>
          <p:nvPr>
            <p:ph idx="1" type="body"/>
          </p:nvPr>
        </p:nvSpPr>
        <p:spPr>
          <a:xfrm>
            <a:off x="717750" y="1357125"/>
            <a:ext cx="37416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Canvases are used to display UI elements.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UI layout tools in Godot are… Okay.</a:t>
            </a:r>
            <a:endParaRPr/>
          </a:p>
        </p:txBody>
      </p:sp>
      <p:pic>
        <p:nvPicPr>
          <p:cNvPr id="396" name="Google Shape;3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900" y="1150724"/>
            <a:ext cx="3118300" cy="377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Canvas/Control Nodes</a:t>
            </a:r>
            <a:endParaRPr/>
          </a:p>
        </p:txBody>
      </p:sp>
      <p:pic>
        <p:nvPicPr>
          <p:cNvPr id="402" name="Google Shape;4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425" y="1370025"/>
            <a:ext cx="5929576" cy="3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25" y="1434650"/>
            <a:ext cx="2858400" cy="34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7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pic>
        <p:nvPicPr>
          <p:cNvPr id="409" name="Google Shape;4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400" y="1890200"/>
            <a:ext cx="3583850" cy="25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9257" y="0"/>
            <a:ext cx="1572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7"/>
          <p:cNvSpPr txBox="1"/>
          <p:nvPr>
            <p:ph idx="1" type="body"/>
          </p:nvPr>
        </p:nvSpPr>
        <p:spPr>
          <a:xfrm>
            <a:off x="261025" y="1357125"/>
            <a:ext cx="33318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 primarily use V and H Box Containers to organise game panels. Then it is just a matter of tweaking a</a:t>
            </a:r>
            <a:r>
              <a:rPr lang="en"/>
              <a:t>nchors</a:t>
            </a:r>
            <a:r>
              <a:rPr lang="en"/>
              <a:t> and margins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8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Autoload and Global Variables</a:t>
            </a:r>
            <a:endParaRPr/>
          </a:p>
        </p:txBody>
      </p:sp>
      <p:sp>
        <p:nvSpPr>
          <p:cNvPr id="417" name="Google Shape;417;p38"/>
          <p:cNvSpPr txBox="1"/>
          <p:nvPr>
            <p:ph idx="1" type="body"/>
          </p:nvPr>
        </p:nvSpPr>
        <p:spPr>
          <a:xfrm>
            <a:off x="180375" y="1243650"/>
            <a:ext cx="37416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Information that needs to be </a:t>
            </a:r>
            <a:r>
              <a:rPr lang="en"/>
              <a:t>transferred</a:t>
            </a:r>
            <a:r>
              <a:rPr lang="en"/>
              <a:t> between scenes is often best handled by a Autoload. This gives lots of flexibility in your design.</a:t>
            </a:r>
            <a:endParaRPr/>
          </a:p>
        </p:txBody>
      </p:sp>
      <p:sp>
        <p:nvSpPr>
          <p:cNvPr id="418" name="Google Shape;418;p38"/>
          <p:cNvSpPr txBox="1"/>
          <p:nvPr/>
        </p:nvSpPr>
        <p:spPr>
          <a:xfrm>
            <a:off x="717750" y="4464225"/>
            <a:ext cx="830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Varela Round"/>
                <a:ea typeface="Varela Round"/>
                <a:cs typeface="Varela Round"/>
                <a:sym typeface="Varela Round"/>
                <a:hlinkClick r:id="rId3"/>
              </a:rPr>
              <a:t>https://kidscancode.org/godot_recipes/audio/audio_manager/</a:t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419" name="Google Shape;4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5850" y="1243650"/>
            <a:ext cx="5079201" cy="18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0938" y="3306386"/>
            <a:ext cx="5743223" cy="9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- Remote</a:t>
            </a:r>
            <a:endParaRPr/>
          </a:p>
        </p:txBody>
      </p:sp>
      <p:sp>
        <p:nvSpPr>
          <p:cNvPr id="426" name="Google Shape;426;p39"/>
          <p:cNvSpPr txBox="1"/>
          <p:nvPr>
            <p:ph idx="1" type="body"/>
          </p:nvPr>
        </p:nvSpPr>
        <p:spPr>
          <a:xfrm>
            <a:off x="717750" y="1357125"/>
            <a:ext cx="51627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Remote </a:t>
            </a:r>
            <a:r>
              <a:rPr lang="en"/>
              <a:t>debugging allows you to check on the build in real time and check up on variables.</a:t>
            </a:r>
            <a:endParaRPr/>
          </a:p>
        </p:txBody>
      </p:sp>
      <p:pic>
        <p:nvPicPr>
          <p:cNvPr id="427" name="Google Shape;4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800" y="266700"/>
            <a:ext cx="2400300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0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Notes</a:t>
            </a:r>
            <a:endParaRPr/>
          </a:p>
        </p:txBody>
      </p:sp>
      <p:sp>
        <p:nvSpPr>
          <p:cNvPr id="433" name="Google Shape;433;p40"/>
          <p:cNvSpPr txBox="1"/>
          <p:nvPr>
            <p:ph idx="1" type="body"/>
          </p:nvPr>
        </p:nvSpPr>
        <p:spPr>
          <a:xfrm>
            <a:off x="717750" y="1357125"/>
            <a:ext cx="73860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×"/>
            </a:pPr>
            <a:r>
              <a:rPr lang="en"/>
              <a:t>You </a:t>
            </a:r>
            <a:r>
              <a:rPr lang="en"/>
              <a:t>don't</a:t>
            </a:r>
            <a:r>
              <a:rPr lang="en"/>
              <a:t> need to be an expert in everything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×"/>
            </a:pPr>
            <a:r>
              <a:rPr lang="en"/>
              <a:t>+90% of your time is </a:t>
            </a:r>
            <a:r>
              <a:rPr lang="en"/>
              <a:t>bug finding: checkboxes and code syntax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×"/>
            </a:pPr>
            <a:r>
              <a:rPr lang="en"/>
              <a:t>The only real way to learn is to build stuff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×"/>
            </a:pPr>
            <a:r>
              <a:rPr lang="en"/>
              <a:t>Game Jams are an awesome free way to learn as it gives you a deadline and a goal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×"/>
            </a:pPr>
            <a:r>
              <a:rPr lang="en"/>
              <a:t>Art always takes so much longer than you expect. So I tend to use placeholder art.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break your game in one easy step</a:t>
            </a:r>
            <a:endParaRPr/>
          </a:p>
        </p:txBody>
      </p:sp>
      <p:sp>
        <p:nvSpPr>
          <p:cNvPr id="439" name="Google Shape;439;p41"/>
          <p:cNvSpPr txBox="1"/>
          <p:nvPr>
            <p:ph idx="1" type="body"/>
          </p:nvPr>
        </p:nvSpPr>
        <p:spPr>
          <a:xfrm>
            <a:off x="717750" y="1357125"/>
            <a:ext cx="74658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Move stuff in the File Explorer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 txBox="1"/>
          <p:nvPr>
            <p:ph type="title"/>
          </p:nvPr>
        </p:nvSpPr>
        <p:spPr>
          <a:xfrm>
            <a:off x="868550" y="0"/>
            <a:ext cx="74070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Godot Docs are Amazing!</a:t>
            </a:r>
            <a:endParaRPr/>
          </a:p>
        </p:txBody>
      </p:sp>
      <p:pic>
        <p:nvPicPr>
          <p:cNvPr id="264" name="Google Shape;264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713" y="1200550"/>
            <a:ext cx="7436663" cy="3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GDScript</a:t>
            </a:r>
            <a:endParaRPr/>
          </a:p>
        </p:txBody>
      </p:sp>
      <p:sp>
        <p:nvSpPr>
          <p:cNvPr id="270" name="Google Shape;270;p17"/>
          <p:cNvSpPr txBox="1"/>
          <p:nvPr>
            <p:ph idx="2" type="body"/>
          </p:nvPr>
        </p:nvSpPr>
        <p:spPr>
          <a:xfrm>
            <a:off x="798446" y="1357125"/>
            <a:ext cx="73929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GDScript is a Dynamically Typed language. Very similar to python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https://gdquest.itch.io/learn-godot-gdscript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Nodes</a:t>
            </a:r>
            <a:endParaRPr/>
          </a:p>
        </p:txBody>
      </p:sp>
      <p:sp>
        <p:nvSpPr>
          <p:cNvPr id="276" name="Google Shape;276;p18"/>
          <p:cNvSpPr txBox="1"/>
          <p:nvPr>
            <p:ph idx="1" type="body"/>
          </p:nvPr>
        </p:nvSpPr>
        <p:spPr>
          <a:xfrm>
            <a:off x="717750" y="1357125"/>
            <a:ext cx="37416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Nodes control everything!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Compartmentalise</a:t>
            </a:r>
            <a:r>
              <a:rPr lang="en"/>
              <a:t> the functions in the game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Know your Nodes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Node Essentials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1750" y="1368299"/>
            <a:ext cx="4379850" cy="3558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Calling and Signals</a:t>
            </a:r>
            <a:endParaRPr/>
          </a:p>
        </p:txBody>
      </p:sp>
      <p:sp>
        <p:nvSpPr>
          <p:cNvPr id="283" name="Google Shape;283;p19"/>
          <p:cNvSpPr txBox="1"/>
          <p:nvPr>
            <p:ph idx="1" type="body"/>
          </p:nvPr>
        </p:nvSpPr>
        <p:spPr>
          <a:xfrm>
            <a:off x="717750" y="1357125"/>
            <a:ext cx="37416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Call down, Signal up!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is a mantra that seriously helps your design from breaking.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688" y="1184125"/>
            <a:ext cx="3857625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Parents and Children</a:t>
            </a:r>
            <a:endParaRPr/>
          </a:p>
        </p:txBody>
      </p:sp>
      <p:sp>
        <p:nvSpPr>
          <p:cNvPr id="290" name="Google Shape;290;p20"/>
          <p:cNvSpPr txBox="1"/>
          <p:nvPr>
            <p:ph idx="1" type="body"/>
          </p:nvPr>
        </p:nvSpPr>
        <p:spPr>
          <a:xfrm>
            <a:off x="717750" y="1357125"/>
            <a:ext cx="39651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Godot uses the parent/child system of communication when connecting to other node: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get_parent()</a:t>
            </a:r>
            <a:endParaRPr b="1"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get_child(index)</a:t>
            </a:r>
            <a:endParaRPr b="1"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find_node("node_name")</a:t>
            </a:r>
            <a:endParaRPr b="1"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$”node_path”</a:t>
            </a:r>
            <a:endParaRPr b="1"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$%”node_name”</a:t>
            </a:r>
            <a:endParaRPr b="1" sz="2000"/>
          </a:p>
        </p:txBody>
      </p:sp>
      <p:pic>
        <p:nvPicPr>
          <p:cNvPr id="291" name="Google Shape;291;p20"/>
          <p:cNvPicPr preferRelativeResize="0"/>
          <p:nvPr/>
        </p:nvPicPr>
        <p:blipFill rotWithShape="1">
          <a:blip r:embed="rId3">
            <a:alphaModFix/>
          </a:blip>
          <a:srcRect b="0" l="0" r="52799" t="0"/>
          <a:stretch/>
        </p:blipFill>
        <p:spPr>
          <a:xfrm>
            <a:off x="5186151" y="1322055"/>
            <a:ext cx="3052464" cy="35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Calling other </a:t>
            </a:r>
            <a:r>
              <a:rPr lang="en"/>
              <a:t>Nodes</a:t>
            </a:r>
            <a:endParaRPr/>
          </a:p>
        </p:txBody>
      </p:sp>
      <p:sp>
        <p:nvSpPr>
          <p:cNvPr id="297" name="Google Shape;297;p21"/>
          <p:cNvSpPr txBox="1"/>
          <p:nvPr>
            <p:ph idx="1" type="body"/>
          </p:nvPr>
        </p:nvSpPr>
        <p:spPr>
          <a:xfrm>
            <a:off x="322425" y="1357125"/>
            <a:ext cx="82296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If you have a node path you can then do lots of awesome stuff like with a: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player_node</a:t>
            </a:r>
            <a:endParaRPr b="1"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You can also then call specific methods: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player_node.take_damage(5)</a:t>
            </a:r>
            <a:endParaRPr b="1"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player_node.get_node(“Sprite”).texture = new_texture</a:t>
            </a:r>
            <a:endParaRPr b="1"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2"/>
          <p:cNvSpPr txBox="1"/>
          <p:nvPr>
            <p:ph type="title"/>
          </p:nvPr>
        </p:nvSpPr>
        <p:spPr>
          <a:xfrm>
            <a:off x="457200" y="-1"/>
            <a:ext cx="82296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Scenes</a:t>
            </a:r>
            <a:endParaRPr/>
          </a:p>
        </p:txBody>
      </p:sp>
      <p:sp>
        <p:nvSpPr>
          <p:cNvPr id="303" name="Google Shape;303;p22"/>
          <p:cNvSpPr txBox="1"/>
          <p:nvPr>
            <p:ph idx="2" type="body"/>
          </p:nvPr>
        </p:nvSpPr>
        <p:spPr>
          <a:xfrm>
            <a:off x="4573800" y="1371600"/>
            <a:ext cx="41130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Multiple Nodes can be grouped together in scenes (represented by </a:t>
            </a:r>
            <a:r>
              <a:rPr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🎬</a:t>
            </a:r>
            <a:r>
              <a:rPr lang="en"/>
              <a:t>). This allows you to </a:t>
            </a:r>
            <a:r>
              <a:rPr lang="en"/>
              <a:t>instantiate</a:t>
            </a:r>
            <a:r>
              <a:rPr lang="en"/>
              <a:t> things like bullets/</a:t>
            </a:r>
            <a:r>
              <a:rPr lang="en"/>
              <a:t>enemies</a:t>
            </a:r>
            <a:r>
              <a:rPr lang="en"/>
              <a:t>/items. But also </a:t>
            </a:r>
            <a:r>
              <a:rPr lang="en"/>
              <a:t>compartmentalizes</a:t>
            </a:r>
            <a:r>
              <a:rPr lang="en"/>
              <a:t> code as per best </a:t>
            </a:r>
            <a:r>
              <a:rPr lang="en"/>
              <a:t>practices.</a:t>
            </a:r>
            <a:endParaRPr/>
          </a:p>
        </p:txBody>
      </p:sp>
      <p:pic>
        <p:nvPicPr>
          <p:cNvPr id="304" name="Google Shape;3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50" y="1371600"/>
            <a:ext cx="3200591" cy="35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ra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